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21"/>
    <p:restoredTop sz="94634"/>
  </p:normalViewPr>
  <p:slideViewPr>
    <p:cSldViewPr snapToGrid="0">
      <p:cViewPr varScale="1">
        <p:scale>
          <a:sx n="53" d="100"/>
          <a:sy n="53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8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0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3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3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7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5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9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-chan/ArtGAN/blob/master/WikiArt%20Dataset/README.m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onalGalleryOfArt/open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and blue background&#10;&#10;AI-generated content may be incorrect.">
            <a:extLst>
              <a:ext uri="{FF2B5EF4-FFF2-40B4-BE49-F238E27FC236}">
                <a16:creationId xmlns:a16="http://schemas.microsoft.com/office/drawing/2014/main" id="{4783E866-F9FB-04D7-BAEE-67C51458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672EF-FFFF-933F-7762-545644A5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5469082" cy="188874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Calibri" panose="020F0502020204030204" pitchFamily="34" charset="0"/>
              </a:rPr>
              <a:t>Convolutional-Recurrent Architectures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F3C86-CA10-5EA2-B44A-A2C6F99E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-apple-system"/>
              </a:rPr>
              <a:t>Cl</a:t>
            </a:r>
            <a:r>
              <a:rPr lang="en-US" b="0" i="0" dirty="0">
                <a:effectLst/>
                <a:latin typeface="-apple-system"/>
              </a:rPr>
              <a:t>assify images from the </a:t>
            </a:r>
            <a:r>
              <a:rPr lang="en-US" b="0" i="0" u="sng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ArtGAN</a:t>
            </a:r>
            <a:r>
              <a:rPr lang="en-US" b="0" i="0" dirty="0">
                <a:effectLst/>
                <a:latin typeface="-apple-system"/>
              </a:rPr>
              <a:t> based on Style, Artist, Genre, and other attributes.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8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932B5-0DD9-64DF-572E-ED9187A9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032CC0-21F9-62D5-BB3C-E2DD4777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C173-C06F-8A1F-1959-ED88395A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A744F-0069-A5D5-505D-F167D24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EDCE4-C44E-49E6-A809-F3940C251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Image Preprocess</a:t>
            </a:r>
            <a:br>
              <a:rPr lang="en-US" sz="3200"/>
            </a:br>
            <a:br>
              <a:rPr lang="en-US" sz="3200"/>
            </a:b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865AD5-0012-25CF-0D1D-B9E52EDF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-1"/>
            <a:ext cx="3959858" cy="5543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C3B47-6D88-12C4-6A62-8AEB4E62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85" y="2718486"/>
            <a:ext cx="3942395" cy="41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458F7-B01D-719D-9BD9-A9E61CCC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057CCB-33E2-4EAF-F020-F516B6BE1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8C7F3-0DB3-CEFA-7FAF-D520FA7D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258E1-205F-1780-53BF-F59D0350C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8710B-3FC1-17BE-FE2C-49107C6A5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Face Features 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dirty="0" err="1"/>
              <a:t>FaceNet</a:t>
            </a:r>
            <a:r>
              <a:rPr lang="en-US" sz="3200" dirty="0"/>
              <a:t> + MTCNN)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164D2-BB4F-9A0B-FEA9-AA9788E3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29" y="-1"/>
            <a:ext cx="489856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90FBF-A75B-655C-9BAE-28C64DEC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AFFB86-2EF4-FC71-0F48-A54B04600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C32F-1DDB-7E28-C8E4-0AEF4459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505357-F8D5-87EC-2E70-11D8CC519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9544C-24E7-BD5B-CF7D-FBE30508F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Image Features 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dirty="0" err="1"/>
              <a:t>ResNet</a:t>
            </a:r>
            <a:r>
              <a:rPr lang="en-US" sz="3200" dirty="0"/>
              <a:t>)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F64EF-B439-F0E2-207D-A0F540AC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872749"/>
            <a:ext cx="7825254" cy="432294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E13D2C0D-BA54-C3E0-A9E9-50AB576DF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9857D-C2D0-D2E2-49B1-0EA7E732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12DFE7-8589-4246-367D-585CBD9F3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3BD2-790E-0F51-8A4E-EC133267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76B1FB-D08D-6191-6E1E-8EED0C5D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5F6D2-D601-BD97-EEC1-979BB261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49189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Results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8C23-640C-7661-F24C-D3B2AF42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519632"/>
            <a:ext cx="7851710" cy="576055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D2885BD-6767-EE42-55EA-87D668F64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EA5F7-FD84-718A-B53B-53DDE509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F3D996-93EE-0830-BA67-0D7D9C54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F4CEF-A51E-E48A-C2D4-6ECE218A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E97DE-42B3-89CB-2621-71FF2386B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03DE0-F545-934B-8E0D-6296BB65C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6" y="1424475"/>
            <a:ext cx="2512162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Load and Prepare the Data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17A47-FBCD-8412-5576-0AD0AB859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Load the CSV files that contain the image paths and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Preprocess the images, resizing them to the desired shape and normalizing the pixel values to a range between 0 and 1.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60B33E40-75AC-2C4C-5588-62A1F5AB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2" y="0"/>
            <a:ext cx="2501900" cy="342900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2AAAE1-27E7-1D8D-C260-C54559E7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17" y="-10"/>
            <a:ext cx="4692894" cy="68580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BE8C34-809B-C90C-2686-4DDEE0F1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92" y="0"/>
            <a:ext cx="2725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4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F1108-C1EF-ACD2-D265-AAD12D86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29DC93-7590-3EDE-C183-B1B0405E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7250B-4B6A-4737-0EEE-00A8FDA7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8D5288-1CDE-BF87-81E0-F36535535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9C855-1C33-E8A0-D869-8847340A4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Data Generator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1264C-CCDC-6F5D-BC42-9320E8118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4" y="3429000"/>
            <a:ext cx="3701757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Since the task is working with large datasets, a custom</a:t>
            </a:r>
          </a:p>
          <a:p>
            <a:pPr algn="l"/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ImageLabelGenerator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created.</a:t>
            </a:r>
          </a:p>
          <a:p>
            <a:pPr algn="l"/>
            <a:endParaRPr lang="en-US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A621B31-CCAC-50E4-12FB-11A78430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27" y="1971402"/>
            <a:ext cx="7853453" cy="25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9446B-E4E0-9702-1D79-1E0AE5D9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4DC5750-95AD-D0F7-A9FE-BFAEA392A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51862-D2D5-959A-7F4E-C38BF572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5537CB9-AA30-DDE0-3887-13E0552E3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4E568-EE83-1ACC-165D-A03285D58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Build the Model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85AD1-2220-7A9B-0A8B-8C80DC0F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a combination of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CNNs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for extracting features from the images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LSTM layers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for processing the sequential information in the data.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B37525-9606-0410-4178-ED7091DB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7" y="554718"/>
            <a:ext cx="7825274" cy="58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0C41E-B8F1-F671-E051-BEDD040F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CB7E0-5C0B-08C1-E56D-53D5BFA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C7701-73FC-C2F3-DD6A-4875179A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5354D7-201B-E024-9225-3E97798E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BE960-1675-15C9-057F-0D4DD696F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Train the Model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AE0C2-F54D-BB1F-D231-EF55DB195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Train the model using the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fit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method, providing the training data generator and setting parameters like batch size and number of epochs.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01AF1FC-E54E-D4BF-7EDB-0FE42C83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1271146"/>
            <a:ext cx="7825274" cy="42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533C9-4455-ABFD-8DF2-89CE64A4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5FF509-44AD-628C-1AA2-4FCA522C8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D40E9-D3E4-CE72-2E5F-25C75CF2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5366BC-0FE9-62B0-1017-C0C0A40A3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802EB-E489-2D69-B7EB-F61512B88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Make Predictions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2CDE9-EB4B-56B0-5835-B9D4474AC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Once the model is trained, used it to make predictions on new images or evaluate its performance on the validation set.</a:t>
            </a:r>
          </a:p>
          <a:p>
            <a:pPr algn="l"/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0422E3B-2B82-DFD0-0F8E-5DF67A61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66" y="0"/>
            <a:ext cx="7267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E9E22-96D1-982A-89F5-F8688585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89244F-890B-F1F2-E206-2A5B7DE0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5217A-387B-DAC0-A4A2-8D4E5A12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282F96-FF93-9517-9C59-AE3A02194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3C947-5DF5-0347-6548-340ADC15B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Evaluating the Model</a:t>
            </a:r>
            <a:br>
              <a:rPr lang="en-US" sz="3200"/>
            </a:br>
            <a:br>
              <a:rPr lang="en-US" sz="320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C48A9-D669-FFE9-4E11-B0A14336A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3429000"/>
            <a:ext cx="3424382" cy="2578837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To assess the performance of the model, used metrics like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accuracy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loss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confusion matrices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628B4-60D7-F8A3-32B7-16DEA4AD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5" y="0"/>
            <a:ext cx="427492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603F0-E4DF-983B-93E9-D8897227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54" y="3408994"/>
            <a:ext cx="4366726" cy="34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5F5DB-5554-0A8D-9605-E06740DB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016" y="-94749"/>
            <a:ext cx="3580891" cy="3456183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034886-4858-8702-D741-603978526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686" y="3408994"/>
            <a:ext cx="2793329" cy="35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76677-49EA-15F2-C91D-BD72DA62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7F2BF7-7320-6021-3767-30AA61FE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4AB29-B028-CB90-0A70-D1218455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2" r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CFE5CE-D434-20A3-DFED-A27022A22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BB8CF-E07E-4AAF-4D3A-239060822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Extract Features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3092F-6F1B-AA40-FFD2-22BD6508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2983832"/>
            <a:ext cx="3424382" cy="3024005"/>
          </a:xfrm>
        </p:spPr>
        <p:txBody>
          <a:bodyPr anchor="b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After training the model, you can extract features from intermediate layers (such as conv2d_3) to analyze how the model is learning or to use these features in other tasks (like clustering or further analysis).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3AE21-A164-4949-C4BF-CEF51F9F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-1"/>
            <a:ext cx="33274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46D44-63F3-55DF-3C43-A97B735C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0" y="4091463"/>
            <a:ext cx="34925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D01CE-8097-6CF7-9D3E-D8049BDCA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124" y="-23342"/>
            <a:ext cx="39624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9E082-1582-2B7D-C1D7-526E809F7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180" y="4091463"/>
            <a:ext cx="386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7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26BD-6DBB-EACF-6CFD-D07CC6A7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ue background&#10;&#10;AI-generated content may be incorrect.">
            <a:extLst>
              <a:ext uri="{FF2B5EF4-FFF2-40B4-BE49-F238E27FC236}">
                <a16:creationId xmlns:a16="http://schemas.microsoft.com/office/drawing/2014/main" id="{076368E6-BA19-4141-7120-8532E42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DDA72-F03C-30CC-7654-9060D6BF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5469082" cy="188874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Artwork Similarity Detection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03FDE-590A-34B1-994B-6F5419518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5" y="5428230"/>
            <a:ext cx="9975181" cy="79957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-apple-system"/>
              </a:rPr>
              <a:t>Classify images from the </a:t>
            </a:r>
            <a:r>
              <a:rPr lang="en-US" dirty="0">
                <a:solidFill>
                  <a:schemeClr val="bg1"/>
                </a:solidFill>
                <a:latin typeface="-apple-system"/>
                <a:hlinkClick r:id="rId3" tooltip="https://github.com/NationalGalleryOfArt/open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Gallery of Art open dataset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 based on finding similar paintings using deep learning-based feature extraction and similarity metrics.</a:t>
            </a:r>
          </a:p>
        </p:txBody>
      </p:sp>
    </p:spTree>
    <p:extLst>
      <p:ext uri="{BB962C8B-B14F-4D97-AF65-F5344CB8AC3E}">
        <p14:creationId xmlns:p14="http://schemas.microsoft.com/office/powerpoint/2010/main" val="383736843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284</Words>
  <Application>Microsoft Macintosh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Neue Haas Grotesk Text Pro</vt:lpstr>
      <vt:lpstr>VanillaVTI</vt:lpstr>
      <vt:lpstr>Convolutional-Recurrent Architectures</vt:lpstr>
      <vt:lpstr>Load and Prepare the Data </vt:lpstr>
      <vt:lpstr>Data Generator  </vt:lpstr>
      <vt:lpstr>Build the Model  </vt:lpstr>
      <vt:lpstr>Train the Model  </vt:lpstr>
      <vt:lpstr>Make Predictions   </vt:lpstr>
      <vt:lpstr>Evaluating the Model  </vt:lpstr>
      <vt:lpstr>Extract Features  </vt:lpstr>
      <vt:lpstr>Artwork Similarity Detection </vt:lpstr>
      <vt:lpstr>Image Preprocess  </vt:lpstr>
      <vt:lpstr>Face Features  (FaceNet + MTCNN)  </vt:lpstr>
      <vt:lpstr>Image Features  (ResNet)  </vt:lpstr>
      <vt:lpstr>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Bocong Zhao</dc:creator>
  <cp:lastModifiedBy>Bocong Zhao</cp:lastModifiedBy>
  <cp:revision>15</cp:revision>
  <dcterms:created xsi:type="dcterms:W3CDTF">2025-03-09T18:17:58Z</dcterms:created>
  <dcterms:modified xsi:type="dcterms:W3CDTF">2025-03-15T23:17:19Z</dcterms:modified>
</cp:coreProperties>
</file>